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5"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C00156A-4F65-48CD-B5A5-9843E2FE5BFD}" type="datetimeFigureOut">
              <a:rPr lang="en-US" smtClean="0"/>
              <a:t>12/11/2012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68C8440-198F-47EB-A754-1EAAC88A07F7}"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00156A-4F65-48CD-B5A5-9843E2FE5BFD}" type="datetimeFigureOut">
              <a:rPr lang="en-US" smtClean="0"/>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C8440-198F-47EB-A754-1EAAC88A07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00156A-4F65-48CD-B5A5-9843E2FE5BFD}" type="datetimeFigureOut">
              <a:rPr lang="en-US" smtClean="0"/>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C8440-198F-47EB-A754-1EAAC88A07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00156A-4F65-48CD-B5A5-9843E2FE5BFD}" type="datetimeFigureOut">
              <a:rPr lang="en-US" smtClean="0"/>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C8440-198F-47EB-A754-1EAAC88A07F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00156A-4F65-48CD-B5A5-9843E2FE5BFD}" type="datetimeFigureOut">
              <a:rPr lang="en-US" smtClean="0"/>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C8440-198F-47EB-A754-1EAAC88A07F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C00156A-4F65-48CD-B5A5-9843E2FE5BFD}" type="datetimeFigureOut">
              <a:rPr lang="en-US" smtClean="0"/>
              <a:t>12/11/2012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C8440-198F-47EB-A754-1EAAC88A07F7}"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00156A-4F65-48CD-B5A5-9843E2FE5BFD}" type="datetimeFigureOut">
              <a:rPr lang="en-US" smtClean="0"/>
              <a:t>12/11/2012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8C8440-198F-47EB-A754-1EAAC88A07F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00156A-4F65-48CD-B5A5-9843E2FE5BFD}" type="datetimeFigureOut">
              <a:rPr lang="en-US" smtClean="0"/>
              <a:t>12/11/2012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8C8440-198F-47EB-A754-1EAAC88A07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0156A-4F65-48CD-B5A5-9843E2FE5BFD}" type="datetimeFigureOut">
              <a:rPr lang="en-US" smtClean="0"/>
              <a:t>12/11/2012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8C8440-198F-47EB-A754-1EAAC88A07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C00156A-4F65-48CD-B5A5-9843E2FE5BFD}" type="datetimeFigureOut">
              <a:rPr lang="en-US" smtClean="0"/>
              <a:t>12/11/2012</a:t>
            </a:fld>
            <a:endParaRPr lang="en-US"/>
          </a:p>
        </p:txBody>
      </p:sp>
      <p:sp>
        <p:nvSpPr>
          <p:cNvPr id="7" name="Slide Number Placeholder 6"/>
          <p:cNvSpPr>
            <a:spLocks noGrp="1"/>
          </p:cNvSpPr>
          <p:nvPr>
            <p:ph type="sldNum" sz="quarter" idx="12"/>
          </p:nvPr>
        </p:nvSpPr>
        <p:spPr/>
        <p:txBody>
          <a:bodyPr/>
          <a:lstStyle/>
          <a:p>
            <a:fld id="{768C8440-198F-47EB-A754-1EAAC88A07F7}"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00156A-4F65-48CD-B5A5-9843E2FE5BFD}" type="datetimeFigureOut">
              <a:rPr lang="en-US" smtClean="0"/>
              <a:t>12/11/2012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768C8440-198F-47EB-A754-1EAAC88A07F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C00156A-4F65-48CD-B5A5-9843E2FE5BFD}" type="datetimeFigureOut">
              <a:rPr lang="en-US" smtClean="0"/>
              <a:t>12/11/2012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68C8440-198F-47EB-A754-1EAAC88A07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nceas.ucsb.edu/featured/smit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67200" y="3124200"/>
            <a:ext cx="4419600" cy="1600327"/>
          </a:xfrm>
        </p:spPr>
        <p:txBody>
          <a:bodyPr/>
          <a:lstStyle/>
          <a:p>
            <a:pPr algn="ctr"/>
            <a:r>
              <a:rPr lang="en-US" i="1" u="sng" dirty="0" smtClean="0">
                <a:solidFill>
                  <a:schemeClr val="tx1"/>
                </a:solidFill>
              </a:rPr>
              <a:t>The Coral Reef Biome</a:t>
            </a:r>
            <a:endParaRPr lang="en-US" i="1" u="sng" dirty="0">
              <a:solidFill>
                <a:schemeClr val="tx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4291126" cy="6553200"/>
          </a:xfrm>
          <a:prstGeom prst="rect">
            <a:avLst/>
          </a:prstGeom>
        </p:spPr>
      </p:pic>
    </p:spTree>
    <p:extLst>
      <p:ext uri="{BB962C8B-B14F-4D97-AF65-F5344CB8AC3E}">
        <p14:creationId xmlns:p14="http://schemas.microsoft.com/office/powerpoint/2010/main" val="733207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Partitioning</a:t>
            </a:r>
            <a:endParaRPr lang="en-US" dirty="0"/>
          </a:p>
        </p:txBody>
      </p:sp>
      <p:sp>
        <p:nvSpPr>
          <p:cNvPr id="3" name="Content Placeholder 2"/>
          <p:cNvSpPr>
            <a:spLocks noGrp="1"/>
          </p:cNvSpPr>
          <p:nvPr>
            <p:ph idx="1"/>
          </p:nvPr>
        </p:nvSpPr>
        <p:spPr/>
        <p:txBody>
          <a:bodyPr/>
          <a:lstStyle/>
          <a:p>
            <a:r>
              <a:rPr lang="en-US" dirty="0" smtClean="0"/>
              <a:t>There </a:t>
            </a:r>
            <a:r>
              <a:rPr lang="en-US" dirty="0"/>
              <a:t>are hard-skeleton </a:t>
            </a:r>
            <a:r>
              <a:rPr lang="en-US" dirty="0" smtClean="0"/>
              <a:t>coral </a:t>
            </a:r>
            <a:r>
              <a:rPr lang="en-US" dirty="0"/>
              <a:t>that </a:t>
            </a:r>
            <a:r>
              <a:rPr lang="en-US" dirty="0" smtClean="0"/>
              <a:t>gains food </a:t>
            </a:r>
            <a:r>
              <a:rPr lang="en-US" dirty="0"/>
              <a:t>from </a:t>
            </a:r>
            <a:r>
              <a:rPr lang="en-US" dirty="0" smtClean="0"/>
              <a:t>taking planktonic </a:t>
            </a:r>
            <a:r>
              <a:rPr lang="en-US" dirty="0"/>
              <a:t>animals in their tentacles and</a:t>
            </a:r>
            <a:r>
              <a:rPr lang="en-US" dirty="0" smtClean="0"/>
              <a:t>,</a:t>
            </a:r>
          </a:p>
          <a:p>
            <a:pPr marL="342900" lvl="1"/>
            <a:endParaRPr lang="en-US" dirty="0" smtClean="0"/>
          </a:p>
          <a:p>
            <a:pPr marL="342900" lvl="1"/>
            <a:r>
              <a:rPr lang="en-US" dirty="0" smtClean="0"/>
              <a:t>In </a:t>
            </a:r>
            <a:r>
              <a:rPr lang="en-US" dirty="0"/>
              <a:t>exchange for providing a suitable habitat and nutrients, gain extra sources of energy from sugar-synthesizing symbiotic alga</a:t>
            </a:r>
          </a:p>
          <a:p>
            <a:pPr marL="68580" indent="0">
              <a:buNone/>
            </a:pPr>
            <a:endParaRPr lang="en-US" dirty="0" smtClean="0"/>
          </a:p>
        </p:txBody>
      </p:sp>
    </p:spTree>
    <p:extLst>
      <p:ext uri="{BB962C8B-B14F-4D97-AF65-F5344CB8AC3E}">
        <p14:creationId xmlns:p14="http://schemas.microsoft.com/office/powerpoint/2010/main" val="2405261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Animals</a:t>
            </a:r>
            <a:endParaRPr lang="en-US" dirty="0"/>
          </a:p>
        </p:txBody>
      </p:sp>
      <p:sp>
        <p:nvSpPr>
          <p:cNvPr id="3" name="Content Placeholder 2"/>
          <p:cNvSpPr>
            <a:spLocks noGrp="1"/>
          </p:cNvSpPr>
          <p:nvPr>
            <p:ph idx="1"/>
          </p:nvPr>
        </p:nvSpPr>
        <p:spPr/>
        <p:txBody>
          <a:bodyPr>
            <a:normAutofit/>
          </a:bodyPr>
          <a:lstStyle/>
          <a:p>
            <a:r>
              <a:rPr lang="en-US" sz="1600" u="sng" dirty="0" smtClean="0"/>
              <a:t>Clown</a:t>
            </a:r>
            <a:r>
              <a:rPr lang="en-US" sz="1600" b="1" dirty="0" smtClean="0"/>
              <a:t> </a:t>
            </a:r>
            <a:r>
              <a:rPr lang="en-US" sz="1600" u="sng" dirty="0" smtClean="0"/>
              <a:t>Triggerfish:</a:t>
            </a:r>
            <a:r>
              <a:rPr lang="en-US" sz="1600" dirty="0" smtClean="0"/>
              <a:t>(</a:t>
            </a:r>
            <a:r>
              <a:rPr lang="en-US" sz="1600" dirty="0" err="1"/>
              <a:t>Balistoides</a:t>
            </a:r>
            <a:r>
              <a:rPr lang="en-US" sz="1600" dirty="0"/>
              <a:t> </a:t>
            </a:r>
            <a:r>
              <a:rPr lang="en-US" sz="1600" dirty="0" err="1"/>
              <a:t>conspicillum</a:t>
            </a:r>
            <a:r>
              <a:rPr lang="en-US" sz="1600" dirty="0" smtClean="0"/>
              <a:t>)</a:t>
            </a:r>
          </a:p>
          <a:p>
            <a:r>
              <a:rPr lang="en-US" sz="1600" dirty="0" smtClean="0"/>
              <a:t>is </a:t>
            </a:r>
            <a:r>
              <a:rPr lang="en-US" sz="1600" dirty="0"/>
              <a:t>believed to deter potential predators. As </a:t>
            </a:r>
            <a:r>
              <a:rPr lang="en-US" sz="1600" dirty="0" smtClean="0"/>
              <a:t>                                             with </a:t>
            </a:r>
            <a:r>
              <a:rPr lang="en-US" sz="1600" dirty="0"/>
              <a:t>most other triggers, the clown is an </a:t>
            </a:r>
            <a:r>
              <a:rPr lang="en-US" sz="1600" dirty="0" smtClean="0"/>
              <a:t>                                                                                                                                                                                                                                                                                                                                                                                                                                                                                                                                                                                                                                                                                                                                                                                                                                                                                                                                                                                                                                                                                                                                                                                                                                                                                                 </a:t>
            </a:r>
            <a:r>
              <a:rPr lang="en-US" sz="1600" b="1" dirty="0" err="1"/>
              <a:t>lown</a:t>
            </a:r>
            <a:r>
              <a:rPr lang="en-US" sz="1600" b="1" dirty="0"/>
              <a:t> Triggerfish</a:t>
            </a:r>
            <a:br>
              <a:rPr lang="en-US" sz="1600" b="1" dirty="0"/>
            </a:br>
            <a:r>
              <a:rPr lang="en-US" sz="1600" dirty="0"/>
              <a:t>(</a:t>
            </a:r>
            <a:r>
              <a:rPr lang="en-US" sz="1600" dirty="0" err="1"/>
              <a:t>Balistoides</a:t>
            </a:r>
            <a:r>
              <a:rPr lang="en-US" sz="1600" dirty="0"/>
              <a:t> </a:t>
            </a:r>
            <a:r>
              <a:rPr lang="en-US" sz="1600" dirty="0" err="1"/>
              <a:t>conspicillum</a:t>
            </a:r>
            <a:r>
              <a:rPr lang="en-US" sz="1600" dirty="0"/>
              <a:t>)The clown triggerfish is without a doubt the most beautiful member of the trigger family. The bright </a:t>
            </a:r>
            <a:r>
              <a:rPr lang="en-US" sz="1600" dirty="0" smtClean="0"/>
              <a:t>                                                                                                                                                                                                                                                                                                                                                                                                                                                                                                                                                                                                                                                                                                                                                                                                                                                                                                                                                                            yellow </a:t>
            </a:r>
            <a:r>
              <a:rPr lang="en-US" sz="1600" dirty="0"/>
              <a:t>mouth is believed to deter potential predators. As with most other triggers, the clown is an aggressive feeder, feeding mainly on crustaceans and mollusks. They use their strong jaws to crack open the shells of mollusks and crabs.</a:t>
            </a:r>
          </a:p>
          <a:p>
            <a:r>
              <a:rPr lang="en-US" sz="1600" dirty="0" smtClean="0"/>
              <a:t>aggressive </a:t>
            </a:r>
            <a:r>
              <a:rPr lang="en-US" sz="1600" dirty="0"/>
              <a:t>feeder, feeding mainly on crustaceans and mollusks. They use their strong jaws to crack open the shells of mollusks and crabs.</a:t>
            </a:r>
          </a:p>
          <a:p>
            <a:endParaRPr lang="en-US" dirty="0"/>
          </a:p>
        </p:txBody>
      </p:sp>
      <p:pic>
        <p:nvPicPr>
          <p:cNvPr id="2050" name="Picture 2" descr="Clown Triggerfish (Balistoides conspicill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33400"/>
            <a:ext cx="3352800" cy="251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72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Plants</a:t>
            </a:r>
            <a:endParaRPr lang="en-US" dirty="0"/>
          </a:p>
        </p:txBody>
      </p:sp>
      <p:sp>
        <p:nvSpPr>
          <p:cNvPr id="3" name="Content Placeholder 2"/>
          <p:cNvSpPr>
            <a:spLocks noGrp="1"/>
          </p:cNvSpPr>
          <p:nvPr>
            <p:ph idx="1"/>
          </p:nvPr>
        </p:nvSpPr>
        <p:spPr/>
        <p:txBody>
          <a:bodyPr>
            <a:normAutofit/>
          </a:bodyPr>
          <a:lstStyle/>
          <a:p>
            <a:r>
              <a:rPr lang="en-US" sz="1600" b="1" i="1" dirty="0"/>
              <a:t>Coralline </a:t>
            </a:r>
            <a:r>
              <a:rPr lang="en-US" sz="1600" b="1" i="1" dirty="0" smtClean="0"/>
              <a:t>Algae:</a:t>
            </a:r>
          </a:p>
          <a:p>
            <a:pPr lvl="1"/>
            <a:r>
              <a:rPr lang="en-US" sz="1600" dirty="0"/>
              <a:t>These spread </a:t>
            </a:r>
            <a:r>
              <a:rPr lang="en-US" sz="1600" dirty="0" smtClean="0"/>
              <a:t>out </a:t>
            </a:r>
            <a:r>
              <a:rPr lang="en-US" sz="1600" dirty="0"/>
              <a:t>in thin layers over the surface of the ocean bed. They are made of masses of very fine thread-like filaments, and these filaments produce calcium carbonate, which in turn gives these algae a rock-like appearance</a:t>
            </a:r>
            <a:r>
              <a:rPr lang="en-US" sz="1600" dirty="0" smtClean="0"/>
              <a:t>.</a:t>
            </a:r>
          </a:p>
          <a:p>
            <a:pPr lvl="1"/>
            <a:r>
              <a:rPr lang="en-US" sz="1600" b="1" dirty="0"/>
              <a:t>Calcareous Algae</a:t>
            </a:r>
            <a:r>
              <a:rPr lang="en-US" sz="1600" b="1" dirty="0" smtClean="0"/>
              <a:t>:</a:t>
            </a:r>
          </a:p>
          <a:p>
            <a:pPr lvl="1"/>
            <a:r>
              <a:rPr lang="en-US" sz="1600" dirty="0" smtClean="0"/>
              <a:t>Produce </a:t>
            </a:r>
            <a:r>
              <a:rPr lang="en-US" sz="1600" dirty="0"/>
              <a:t>calcium carbonate (limestone</a:t>
            </a:r>
            <a:r>
              <a:rPr lang="en-US" sz="1600" dirty="0" smtClean="0"/>
              <a:t>),</a:t>
            </a:r>
          </a:p>
          <a:p>
            <a:pPr lvl="1"/>
            <a:r>
              <a:rPr lang="en-US" sz="1600" dirty="0" smtClean="0"/>
              <a:t>Known </a:t>
            </a:r>
            <a:r>
              <a:rPr lang="en-US" sz="1600" dirty="0"/>
              <a:t>to grow erect. </a:t>
            </a:r>
            <a:endParaRPr lang="en-US" sz="1600" dirty="0" smtClean="0"/>
          </a:p>
          <a:p>
            <a:pPr lvl="1"/>
            <a:r>
              <a:rPr lang="en-US" sz="1600" dirty="0" smtClean="0"/>
              <a:t>The </a:t>
            </a:r>
            <a:r>
              <a:rPr lang="en-US" sz="1600" dirty="0"/>
              <a:t>limestone in turn produces the sand that is found on the beaches when these </a:t>
            </a:r>
            <a:r>
              <a:rPr lang="en-US" sz="1600" dirty="0" smtClean="0"/>
              <a:t>dissolve.</a:t>
            </a:r>
            <a:r>
              <a:rPr lang="en-US" sz="1600" dirty="0"/>
              <a:t/>
            </a:r>
            <a:br>
              <a:rPr lang="en-US" sz="1600" dirty="0"/>
            </a:br>
            <a:endParaRPr lang="en-US"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0"/>
            <a:ext cx="4038600" cy="251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714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7024744" cy="1143000"/>
          </a:xfrm>
        </p:spPr>
        <p:txBody>
          <a:bodyPr/>
          <a:lstStyle/>
          <a:p>
            <a:r>
              <a:rPr lang="en-US" dirty="0" smtClean="0"/>
              <a:t>Threats to the Biome</a:t>
            </a:r>
            <a:endParaRPr lang="en-US" dirty="0"/>
          </a:p>
        </p:txBody>
      </p:sp>
      <p:sp>
        <p:nvSpPr>
          <p:cNvPr id="3" name="Content Placeholder 2"/>
          <p:cNvSpPr>
            <a:spLocks noGrp="1"/>
          </p:cNvSpPr>
          <p:nvPr>
            <p:ph idx="1"/>
          </p:nvPr>
        </p:nvSpPr>
        <p:spPr>
          <a:xfrm>
            <a:off x="685800" y="2819400"/>
            <a:ext cx="6777317" cy="3508977"/>
          </a:xfrm>
        </p:spPr>
        <p:txBody>
          <a:bodyPr/>
          <a:lstStyle/>
          <a:p>
            <a:r>
              <a:rPr lang="en-US" dirty="0" smtClean="0"/>
              <a:t>The threat of Co2 </a:t>
            </a:r>
          </a:p>
          <a:p>
            <a:pPr lvl="1"/>
            <a:r>
              <a:rPr lang="en-US" dirty="0"/>
              <a:t>The oceans have absorbed 525 billion tons of carbon dioxide from the atmosphere.</a:t>
            </a:r>
          </a:p>
          <a:p>
            <a:pPr lvl="1"/>
            <a:r>
              <a:rPr lang="en-US" dirty="0"/>
              <a:t>Warming oceans</a:t>
            </a:r>
          </a:p>
          <a:p>
            <a:pPr lvl="2"/>
            <a:r>
              <a:rPr lang="en-US" dirty="0"/>
              <a:t>Kills the ecosystem</a:t>
            </a:r>
          </a:p>
          <a:p>
            <a:pPr lvl="2"/>
            <a:r>
              <a:rPr lang="en-US" dirty="0"/>
              <a:t>Harms animals, plants, coral reef</a:t>
            </a:r>
            <a:r>
              <a:rPr lang="en-US" dirty="0" smtClean="0"/>
              <a:t>.</a:t>
            </a:r>
          </a:p>
          <a:p>
            <a:pPr marL="342900" lvl="1"/>
            <a:r>
              <a:rPr lang="en-US" dirty="0"/>
              <a:t>The absorption of carbon dioxide are lowering seawater pH</a:t>
            </a:r>
          </a:p>
          <a:p>
            <a:endParaRPr lang="en-US" dirty="0" smtClean="0"/>
          </a:p>
          <a:p>
            <a:pPr lvl="1"/>
            <a:endParaRPr lang="en-US" dirty="0" smtClean="0"/>
          </a:p>
          <a:p>
            <a:pPr marL="365760" lvl="1" indent="0">
              <a:buNone/>
            </a:pPr>
            <a:endParaRPr lang="en-US" dirty="0" smtClean="0"/>
          </a:p>
          <a:p>
            <a:pPr marL="685800" lvl="2" indent="0">
              <a:buNone/>
            </a:pPr>
            <a:endParaRPr lang="en-US" dirty="0"/>
          </a:p>
          <a:p>
            <a:pPr lvl="2"/>
            <a:endParaRPr lang="en-US" dirty="0" smtClean="0"/>
          </a:p>
          <a:p>
            <a:pPr lvl="2"/>
            <a:endParaRPr lang="en-US" dirty="0"/>
          </a:p>
          <a:p>
            <a:pPr lvl="2"/>
            <a:endParaRPr lang="en-US" dirty="0" smtClean="0"/>
          </a:p>
          <a:p>
            <a:pPr lvl="2"/>
            <a:endParaRPr lang="en-US" dirty="0"/>
          </a:p>
        </p:txBody>
      </p:sp>
      <p:pic>
        <p:nvPicPr>
          <p:cNvPr id="1026" name="Picture 2" descr="https://encrypted-tbn0.gstatic.com/images?q=tbn:ANd9GcSechlj4ZJmUwEhhf67tuJipa5FqsAUp1bR0Z61U1wCN0f1imk3t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124" y="0"/>
            <a:ext cx="3677585"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527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024744" cy="1143000"/>
          </a:xfrm>
        </p:spPr>
        <p:txBody>
          <a:bodyPr/>
          <a:lstStyle/>
          <a:p>
            <a:r>
              <a:rPr lang="en-US" dirty="0" smtClean="0"/>
              <a:t>Animal Adaptations</a:t>
            </a:r>
            <a:endParaRPr lang="en-US" dirty="0"/>
          </a:p>
        </p:txBody>
      </p:sp>
      <p:sp>
        <p:nvSpPr>
          <p:cNvPr id="3" name="Content Placeholder 2"/>
          <p:cNvSpPr>
            <a:spLocks noGrp="1"/>
          </p:cNvSpPr>
          <p:nvPr>
            <p:ph idx="1"/>
          </p:nvPr>
        </p:nvSpPr>
        <p:spPr>
          <a:xfrm>
            <a:off x="304800" y="1828800"/>
            <a:ext cx="6777317" cy="3508977"/>
          </a:xfrm>
        </p:spPr>
        <p:txBody>
          <a:bodyPr/>
          <a:lstStyle/>
          <a:p>
            <a:r>
              <a:rPr lang="en-US" dirty="0" smtClean="0"/>
              <a:t>Seahorses:</a:t>
            </a:r>
          </a:p>
          <a:p>
            <a:pPr lvl="1"/>
            <a:r>
              <a:rPr lang="en-US" dirty="0" smtClean="0"/>
              <a:t>have curly </a:t>
            </a:r>
            <a:r>
              <a:rPr lang="en-US" dirty="0"/>
              <a:t>tails to </a:t>
            </a:r>
            <a:r>
              <a:rPr lang="en-US" dirty="0" smtClean="0"/>
              <a:t>hook			 on </a:t>
            </a:r>
            <a:r>
              <a:rPr lang="en-US" dirty="0"/>
              <a:t>the coral reefs to </a:t>
            </a:r>
            <a:r>
              <a:rPr lang="en-US" dirty="0" smtClean="0"/>
              <a:t>			     avoid </a:t>
            </a:r>
            <a:r>
              <a:rPr lang="en-US" dirty="0"/>
              <a:t>being swept away </a:t>
            </a:r>
            <a:endParaRPr lang="en-US" dirty="0" smtClean="0"/>
          </a:p>
          <a:p>
            <a:pPr lvl="1"/>
            <a:endParaRPr lang="en-US" dirty="0"/>
          </a:p>
          <a:p>
            <a:pPr lvl="1"/>
            <a:endParaRPr lang="en-US" dirty="0" smtClean="0"/>
          </a:p>
          <a:p>
            <a:pPr lvl="1"/>
            <a:endParaRPr lang="en-US" dirty="0" smtClean="0"/>
          </a:p>
          <a:p>
            <a:pPr lvl="1"/>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0267" y="381000"/>
            <a:ext cx="319193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86200"/>
            <a:ext cx="434340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14900" y="4637564"/>
            <a:ext cx="3124200" cy="1477328"/>
          </a:xfrm>
          <a:prstGeom prst="rect">
            <a:avLst/>
          </a:prstGeom>
          <a:noFill/>
        </p:spPr>
        <p:txBody>
          <a:bodyPr wrap="square" rtlCol="0">
            <a:spAutoFit/>
          </a:bodyPr>
          <a:lstStyle/>
          <a:p>
            <a:pPr marL="285750" indent="-285750">
              <a:buFont typeface="Arial" pitchFamily="34" charset="0"/>
              <a:buChar char="•"/>
            </a:pPr>
            <a:r>
              <a:rPr lang="en-US" dirty="0" smtClean="0"/>
              <a:t>Sea Anemone:</a:t>
            </a:r>
          </a:p>
          <a:p>
            <a:pPr marL="742950" lvl="1" indent="-285750">
              <a:buFont typeface="Arial" pitchFamily="34" charset="0"/>
              <a:buChar char="•"/>
            </a:pPr>
            <a:r>
              <a:rPr lang="en-US" dirty="0"/>
              <a:t>have suckers </a:t>
            </a:r>
            <a:r>
              <a:rPr lang="en-US" dirty="0" smtClean="0"/>
              <a:t>that helps them to secure themselves to </a:t>
            </a:r>
            <a:r>
              <a:rPr lang="en-US" dirty="0"/>
              <a:t>coral reefs</a:t>
            </a:r>
          </a:p>
        </p:txBody>
      </p:sp>
    </p:spTree>
    <p:extLst>
      <p:ext uri="{BB962C8B-B14F-4D97-AF65-F5344CB8AC3E}">
        <p14:creationId xmlns:p14="http://schemas.microsoft.com/office/powerpoint/2010/main" val="2789714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Keystone Species</a:t>
            </a:r>
            <a:endParaRPr lang="en-US" dirty="0"/>
          </a:p>
        </p:txBody>
      </p:sp>
      <p:sp>
        <p:nvSpPr>
          <p:cNvPr id="3" name="Content Placeholder 2"/>
          <p:cNvSpPr>
            <a:spLocks noGrp="1"/>
          </p:cNvSpPr>
          <p:nvPr>
            <p:ph idx="1"/>
          </p:nvPr>
        </p:nvSpPr>
        <p:spPr/>
        <p:txBody>
          <a:bodyPr/>
          <a:lstStyle/>
          <a:p>
            <a:r>
              <a:rPr lang="en-US" i="1" u="sng" dirty="0" smtClean="0"/>
              <a:t>Ivory tree coral (</a:t>
            </a:r>
            <a:r>
              <a:rPr lang="en-US" i="1" u="sng" dirty="0" err="1" smtClean="0"/>
              <a:t>Oculina</a:t>
            </a:r>
            <a:r>
              <a:rPr lang="en-US" i="1" u="sng" dirty="0" smtClean="0"/>
              <a:t> </a:t>
            </a:r>
            <a:r>
              <a:rPr lang="en-US" i="1" u="sng" dirty="0" err="1" smtClean="0"/>
              <a:t>varicosa</a:t>
            </a:r>
            <a:r>
              <a:rPr lang="en-US" i="1" u="sng" dirty="0" smtClean="0"/>
              <a:t>)</a:t>
            </a:r>
          </a:p>
          <a:p>
            <a:pPr lvl="1"/>
            <a:r>
              <a:rPr lang="en-US" dirty="0"/>
              <a:t>This Caribbean coral is a slow growing and delicate branching coral whose thickets provide </a:t>
            </a:r>
            <a:r>
              <a:rPr lang="en-US" dirty="0" smtClean="0"/>
              <a:t>a </a:t>
            </a:r>
            <a:r>
              <a:rPr lang="en-US" dirty="0"/>
              <a:t>home to various reef </a:t>
            </a:r>
            <a:r>
              <a:rPr lang="en-US" dirty="0" smtClean="0"/>
              <a:t>fish</a:t>
            </a:r>
          </a:p>
          <a:p>
            <a:pPr lvl="1"/>
            <a:r>
              <a:rPr lang="en-US" dirty="0" smtClean="0"/>
              <a:t>These </a:t>
            </a:r>
            <a:r>
              <a:rPr lang="en-US" dirty="0"/>
              <a:t>corals have been </a:t>
            </a:r>
            <a:r>
              <a:rPr lang="en-US" dirty="0" smtClean="0"/>
              <a:t>devastated </a:t>
            </a:r>
            <a:r>
              <a:rPr lang="en-US" dirty="0"/>
              <a:t>by </a:t>
            </a:r>
            <a:r>
              <a:rPr lang="en-US" dirty="0" smtClean="0"/>
              <a:t>fishing </a:t>
            </a:r>
            <a:r>
              <a:rPr lang="en-US" dirty="0"/>
              <a:t>practices such as bottom trawling which has killed about 30 percent of the </a:t>
            </a:r>
            <a:r>
              <a:rPr lang="en-US" dirty="0" smtClean="0"/>
              <a:t>Ivory Tree coral population.</a:t>
            </a:r>
            <a:endParaRPr lang="en-US" i="1" u="sng" dirty="0"/>
          </a:p>
        </p:txBody>
      </p:sp>
    </p:spTree>
    <p:extLst>
      <p:ext uri="{BB962C8B-B14F-4D97-AF65-F5344CB8AC3E}">
        <p14:creationId xmlns:p14="http://schemas.microsoft.com/office/powerpoint/2010/main" val="2874503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43" y="447675"/>
            <a:ext cx="7024744" cy="1143000"/>
          </a:xfrm>
        </p:spPr>
        <p:txBody>
          <a:bodyPr/>
          <a:lstStyle/>
          <a:p>
            <a:r>
              <a:rPr lang="en-US" dirty="0" smtClean="0"/>
              <a:t>Endemic Species</a:t>
            </a:r>
            <a:endParaRPr lang="en-US" dirty="0"/>
          </a:p>
        </p:txBody>
      </p:sp>
      <p:sp>
        <p:nvSpPr>
          <p:cNvPr id="3" name="Content Placeholder 2"/>
          <p:cNvSpPr>
            <a:spLocks noGrp="1"/>
          </p:cNvSpPr>
          <p:nvPr>
            <p:ph idx="1"/>
          </p:nvPr>
        </p:nvSpPr>
        <p:spPr/>
        <p:txBody>
          <a:bodyPr/>
          <a:lstStyle/>
          <a:p>
            <a:r>
              <a:rPr lang="en-US" dirty="0" smtClean="0"/>
              <a:t>Regal Angelfish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685799"/>
            <a:ext cx="3762375" cy="281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upload.wikimedia.org/wikipedia/commons/thumb/0/06/PillarCoral.jpg/200px-PillarCor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52801"/>
            <a:ext cx="5029200" cy="3276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62600" y="4648200"/>
            <a:ext cx="1981200" cy="369332"/>
          </a:xfrm>
          <a:prstGeom prst="rect">
            <a:avLst/>
          </a:prstGeom>
          <a:noFill/>
        </p:spPr>
        <p:txBody>
          <a:bodyPr wrap="square" rtlCol="0">
            <a:spAutoFit/>
          </a:bodyPr>
          <a:lstStyle/>
          <a:p>
            <a:r>
              <a:rPr lang="en-US" dirty="0" smtClean="0"/>
              <a:t>Coral</a:t>
            </a:r>
            <a:endParaRPr lang="en-US" dirty="0"/>
          </a:p>
        </p:txBody>
      </p:sp>
    </p:spTree>
    <p:extLst>
      <p:ext uri="{BB962C8B-B14F-4D97-AF65-F5344CB8AC3E}">
        <p14:creationId xmlns:p14="http://schemas.microsoft.com/office/powerpoint/2010/main" val="1582783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fontScale="47500" lnSpcReduction="20000"/>
          </a:bodyPr>
          <a:lstStyle/>
          <a:p>
            <a:r>
              <a:rPr lang="en-US" dirty="0"/>
              <a:t>Hughes, Terence P. "Catastrophes, phase shifts, and large-scale degradation of a Caribbean coral reef." </a:t>
            </a:r>
            <a:r>
              <a:rPr lang="en-US" i="1" dirty="0"/>
              <a:t>SCIENCE-NEW YORK THEN WASHINGTON-</a:t>
            </a:r>
            <a:r>
              <a:rPr lang="en-US" dirty="0"/>
              <a:t> (1994): 1547-1547</a:t>
            </a:r>
            <a:r>
              <a:rPr lang="en-US" dirty="0" smtClean="0"/>
              <a:t>.</a:t>
            </a:r>
          </a:p>
          <a:p>
            <a:r>
              <a:rPr lang="en-US" dirty="0"/>
              <a:t>Bellwood, D. R., et al. "Confronting the coral reef crisis." </a:t>
            </a:r>
            <a:r>
              <a:rPr lang="en-US" i="1" dirty="0"/>
              <a:t>Nature</a:t>
            </a:r>
            <a:r>
              <a:rPr lang="en-US" dirty="0"/>
              <a:t> 429.6994 (2004): 827-833</a:t>
            </a:r>
            <a:r>
              <a:rPr lang="en-US" dirty="0" smtClean="0"/>
              <a:t>.</a:t>
            </a:r>
          </a:p>
          <a:p>
            <a:r>
              <a:rPr lang="en-US" dirty="0"/>
              <a:t>Allen, Gerald R. "Conservation hotspots of biodiversity and endemism for Indo‐Pacific coral reef fishes." </a:t>
            </a:r>
            <a:r>
              <a:rPr lang="en-US" i="1" dirty="0"/>
              <a:t>Aquatic Conservation: Marine and Freshwater Ecosystems</a:t>
            </a:r>
            <a:r>
              <a:rPr lang="en-US" dirty="0"/>
              <a:t> 18.5 (2008): 541-556</a:t>
            </a:r>
            <a:r>
              <a:rPr lang="en-US" dirty="0" smtClean="0"/>
              <a:t>.</a:t>
            </a:r>
          </a:p>
          <a:p>
            <a:r>
              <a:rPr lang="en-US" dirty="0"/>
              <a:t>Roberts, J. Murray, Andrew J. Wheeler, and André </a:t>
            </a:r>
            <a:r>
              <a:rPr lang="en-US" dirty="0" err="1"/>
              <a:t>Freiwald</a:t>
            </a:r>
            <a:r>
              <a:rPr lang="en-US" dirty="0"/>
              <a:t>. "Reefs of the deep: the biology and geology of cold-water coral ecosystems." </a:t>
            </a:r>
            <a:r>
              <a:rPr lang="en-US" i="1" dirty="0"/>
              <a:t>Science</a:t>
            </a:r>
            <a:r>
              <a:rPr lang="en-US" dirty="0"/>
              <a:t>312.5773 (2006): 543-547.</a:t>
            </a:r>
            <a:endParaRPr lang="en-US" dirty="0" smtClean="0">
              <a:hlinkClick r:id="rId2"/>
            </a:endParaRPr>
          </a:p>
          <a:p>
            <a:r>
              <a:rPr lang="en-US" dirty="0" err="1"/>
              <a:t>Hixon</a:t>
            </a:r>
            <a:r>
              <a:rPr lang="en-US" dirty="0"/>
              <a:t>, Mark A., and William N. </a:t>
            </a:r>
            <a:r>
              <a:rPr lang="en-US" dirty="0" err="1"/>
              <a:t>Brostoff</a:t>
            </a:r>
            <a:r>
              <a:rPr lang="en-US" dirty="0"/>
              <a:t>. "Damselfish as keystone species in reverse: intermediate disturbance and diversity of reef </a:t>
            </a:r>
            <a:r>
              <a:rPr lang="en-US" dirty="0" err="1"/>
              <a:t>algae."</a:t>
            </a:r>
            <a:r>
              <a:rPr lang="en-US" i="1" dirty="0" err="1"/>
              <a:t>Science</a:t>
            </a:r>
            <a:r>
              <a:rPr lang="en-US" i="1" dirty="0"/>
              <a:t>(Washington)</a:t>
            </a:r>
            <a:r>
              <a:rPr lang="en-US" dirty="0"/>
              <a:t> 220.4596 (1983): 511-513</a:t>
            </a:r>
            <a:r>
              <a:rPr lang="en-US" dirty="0" smtClean="0"/>
              <a:t>.</a:t>
            </a:r>
          </a:p>
          <a:p>
            <a:r>
              <a:rPr lang="en-US" dirty="0" err="1"/>
              <a:t>Moberg</a:t>
            </a:r>
            <a:r>
              <a:rPr lang="en-US" dirty="0"/>
              <a:t>, Fredrik, and Carl </a:t>
            </a:r>
            <a:r>
              <a:rPr lang="en-US" dirty="0" err="1"/>
              <a:t>Folke</a:t>
            </a:r>
            <a:r>
              <a:rPr lang="en-US" dirty="0"/>
              <a:t>. "Ecological goods and services of coral reef ecosystems." </a:t>
            </a:r>
            <a:r>
              <a:rPr lang="en-US" i="1" dirty="0"/>
              <a:t>Ecological economics</a:t>
            </a:r>
            <a:r>
              <a:rPr lang="en-US" dirty="0"/>
              <a:t> 29.2 (1999): 215-233.</a:t>
            </a:r>
            <a:endParaRPr lang="en-US" dirty="0">
              <a:hlinkClick r:id="rId2"/>
            </a:endParaRPr>
          </a:p>
          <a:p>
            <a:r>
              <a:rPr lang="en-US" dirty="0"/>
              <a:t>Porter, James W. "Autotrophy, heterotrophy, and resource partitioning in Caribbean reef-building corals." </a:t>
            </a:r>
            <a:r>
              <a:rPr lang="en-US" i="1" dirty="0"/>
              <a:t>The American Naturalist</a:t>
            </a:r>
            <a:r>
              <a:rPr lang="en-US" dirty="0"/>
              <a:t> 110.975 (1976): 731-742.</a:t>
            </a:r>
            <a:endParaRPr lang="en-US" dirty="0" smtClean="0">
              <a:hlinkClick r:id="rId2"/>
            </a:endParaRPr>
          </a:p>
          <a:p>
            <a:r>
              <a:rPr lang="en-US" dirty="0"/>
              <a:t>Reese, Ernst S. "Predation on corals by fishes of the family </a:t>
            </a:r>
            <a:r>
              <a:rPr lang="en-US" dirty="0" err="1"/>
              <a:t>Chaetodontidae</a:t>
            </a:r>
            <a:r>
              <a:rPr lang="en-US" dirty="0"/>
              <a:t>: implications for conservation and management of coral reef </a:t>
            </a:r>
            <a:r>
              <a:rPr lang="en-US" dirty="0" err="1"/>
              <a:t>ecosystems."</a:t>
            </a:r>
            <a:r>
              <a:rPr lang="en-US" i="1" dirty="0" err="1"/>
              <a:t>Bulletin</a:t>
            </a:r>
            <a:r>
              <a:rPr lang="en-US" i="1" dirty="0"/>
              <a:t> of Marine Science</a:t>
            </a:r>
            <a:r>
              <a:rPr lang="en-US" dirty="0"/>
              <a:t> 31.3 (1981): 594-604</a:t>
            </a:r>
            <a:r>
              <a:rPr lang="en-US" dirty="0" smtClean="0"/>
              <a:t>.</a:t>
            </a:r>
          </a:p>
          <a:p>
            <a:r>
              <a:rPr lang="en-US" dirty="0"/>
              <a:t>Hatcher, B. G., and A. W. D. </a:t>
            </a:r>
            <a:r>
              <a:rPr lang="en-US" dirty="0" err="1"/>
              <a:t>Larkum</a:t>
            </a:r>
            <a:r>
              <a:rPr lang="en-US" dirty="0"/>
              <a:t>. "An experimental analysis of factors controlling the standing crop of the </a:t>
            </a:r>
            <a:r>
              <a:rPr lang="en-US" dirty="0" err="1"/>
              <a:t>epilithic</a:t>
            </a:r>
            <a:r>
              <a:rPr lang="en-US" dirty="0"/>
              <a:t> algal community on a coral </a:t>
            </a:r>
            <a:r>
              <a:rPr lang="en-US" dirty="0" err="1"/>
              <a:t>reef."</a:t>
            </a:r>
            <a:r>
              <a:rPr lang="en-US" i="1" dirty="0" err="1"/>
              <a:t>Journal</a:t>
            </a:r>
            <a:r>
              <a:rPr lang="en-US" i="1" dirty="0"/>
              <a:t> of Experimental Marine Biology and Ecology</a:t>
            </a:r>
            <a:r>
              <a:rPr lang="en-US" dirty="0"/>
              <a:t> 69.1 (1983): 61-84.</a:t>
            </a:r>
          </a:p>
          <a:p>
            <a:endParaRPr lang="en-US" dirty="0"/>
          </a:p>
        </p:txBody>
      </p:sp>
    </p:spTree>
    <p:extLst>
      <p:ext uri="{BB962C8B-B14F-4D97-AF65-F5344CB8AC3E}">
        <p14:creationId xmlns:p14="http://schemas.microsoft.com/office/powerpoint/2010/main" val="1150666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024744" cy="1143000"/>
          </a:xfrm>
        </p:spPr>
        <p:txBody>
          <a:bodyPr>
            <a:normAutofit/>
          </a:bodyPr>
          <a:lstStyle/>
          <a:p>
            <a:r>
              <a:rPr lang="en-US" dirty="0" smtClean="0"/>
              <a:t>Global location’s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407" y="1447800"/>
            <a:ext cx="7848601" cy="3352800"/>
          </a:xfrm>
        </p:spPr>
      </p:pic>
      <p:sp>
        <p:nvSpPr>
          <p:cNvPr id="3" name="TextBox 2"/>
          <p:cNvSpPr txBox="1"/>
          <p:nvPr/>
        </p:nvSpPr>
        <p:spPr>
          <a:xfrm>
            <a:off x="609600" y="4953000"/>
            <a:ext cx="7772400" cy="1077218"/>
          </a:xfrm>
          <a:prstGeom prst="rect">
            <a:avLst/>
          </a:prstGeom>
          <a:noFill/>
        </p:spPr>
        <p:txBody>
          <a:bodyPr wrap="square" rtlCol="0">
            <a:spAutoFit/>
          </a:bodyPr>
          <a:lstStyle/>
          <a:p>
            <a:pPr marL="285750" indent="-285750">
              <a:buFont typeface="Arial" pitchFamily="34" charset="0"/>
              <a:buChar char="•"/>
            </a:pPr>
            <a:r>
              <a:rPr lang="en-US" dirty="0" smtClean="0"/>
              <a:t>In the world there are Coral Reefs in</a:t>
            </a:r>
          </a:p>
          <a:p>
            <a:pPr marL="742950" lvl="1" indent="-285750">
              <a:buFont typeface="Arial" pitchFamily="34" charset="0"/>
              <a:buChar char="•"/>
            </a:pPr>
            <a:r>
              <a:rPr lang="en-US" sz="1500" dirty="0" smtClean="0"/>
              <a:t>Southeast </a:t>
            </a:r>
            <a:r>
              <a:rPr lang="en-US" sz="1500" dirty="0"/>
              <a:t>Asia </a:t>
            </a:r>
            <a:endParaRPr lang="en-US" sz="1500" dirty="0" smtClean="0"/>
          </a:p>
          <a:p>
            <a:pPr marL="742950" lvl="1" indent="-285750">
              <a:buFont typeface="Arial" pitchFamily="34" charset="0"/>
              <a:buChar char="•"/>
            </a:pPr>
            <a:r>
              <a:rPr lang="en-US" sz="1500" dirty="0" smtClean="0"/>
              <a:t>The </a:t>
            </a:r>
            <a:r>
              <a:rPr lang="en-US" sz="1500" dirty="0"/>
              <a:t>Pacific including </a:t>
            </a:r>
            <a:r>
              <a:rPr lang="en-US" sz="1500" dirty="0" smtClean="0"/>
              <a:t>Australia.</a:t>
            </a:r>
          </a:p>
          <a:p>
            <a:pPr marL="742950" lvl="1" indent="-285750">
              <a:buFont typeface="Arial" pitchFamily="34" charset="0"/>
              <a:buChar char="•"/>
            </a:pPr>
            <a:r>
              <a:rPr lang="en-US" sz="1500" dirty="0" smtClean="0"/>
              <a:t>And in the </a:t>
            </a:r>
            <a:r>
              <a:rPr lang="en-US" sz="1600" dirty="0"/>
              <a:t>Atlantic and </a:t>
            </a:r>
            <a:r>
              <a:rPr lang="en-US" sz="1600" dirty="0" smtClean="0"/>
              <a:t>Caribbean</a:t>
            </a:r>
            <a:endParaRPr lang="en-US" sz="1500" dirty="0"/>
          </a:p>
        </p:txBody>
      </p:sp>
    </p:spTree>
    <p:extLst>
      <p:ext uri="{BB962C8B-B14F-4D97-AF65-F5344CB8AC3E}">
        <p14:creationId xmlns:p14="http://schemas.microsoft.com/office/powerpoint/2010/main" val="1214226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024744" cy="1143000"/>
          </a:xfrm>
        </p:spPr>
        <p:txBody>
          <a:bodyPr>
            <a:normAutofit fontScale="90000"/>
          </a:bodyPr>
          <a:lstStyle/>
          <a:p>
            <a:r>
              <a:rPr lang="en-US" dirty="0" smtClean="0"/>
              <a:t>Temperature and </a:t>
            </a:r>
            <a:r>
              <a:rPr lang="en-US" dirty="0"/>
              <a:t>Precipitation </a:t>
            </a:r>
            <a:r>
              <a:rPr lang="en-US" dirty="0" smtClean="0"/>
              <a:t>ranges</a:t>
            </a:r>
            <a:r>
              <a:rPr lang="en-US" dirty="0"/>
              <a:t> </a:t>
            </a:r>
            <a:r>
              <a:rPr lang="en-US" dirty="0" smtClean="0"/>
              <a:t>of a Coral Reef</a:t>
            </a:r>
            <a:endParaRPr lang="en-US" dirty="0"/>
          </a:p>
        </p:txBody>
      </p:sp>
      <p:sp>
        <p:nvSpPr>
          <p:cNvPr id="3" name="Content Placeholder 2"/>
          <p:cNvSpPr>
            <a:spLocks noGrp="1"/>
          </p:cNvSpPr>
          <p:nvPr>
            <p:ph idx="1"/>
          </p:nvPr>
        </p:nvSpPr>
        <p:spPr>
          <a:xfrm>
            <a:off x="685800" y="1905000"/>
            <a:ext cx="7772400" cy="4419600"/>
          </a:xfrm>
        </p:spPr>
        <p:txBody>
          <a:bodyPr>
            <a:normAutofit lnSpcReduction="10000"/>
          </a:bodyPr>
          <a:lstStyle/>
          <a:p>
            <a:r>
              <a:rPr lang="en-US" dirty="0" smtClean="0"/>
              <a:t>The optimal range of tolerance for the temperature of a coral reef is 26–27°C, </a:t>
            </a:r>
          </a:p>
          <a:p>
            <a:pPr lvl="1"/>
            <a:r>
              <a:rPr lang="en-US" dirty="0" smtClean="0"/>
              <a:t>Although many exist in the range of 20-29°C</a:t>
            </a:r>
          </a:p>
          <a:p>
            <a:pPr lvl="1"/>
            <a:r>
              <a:rPr lang="en-US" dirty="0" smtClean="0"/>
              <a:t>Few </a:t>
            </a:r>
            <a:r>
              <a:rPr lang="en-US" dirty="0"/>
              <a:t>reefs exist in waters </a:t>
            </a:r>
            <a:r>
              <a:rPr lang="en-US" dirty="0" smtClean="0"/>
              <a:t>				below </a:t>
            </a:r>
            <a:r>
              <a:rPr lang="en-US" dirty="0"/>
              <a:t>18 °C (64 °F</a:t>
            </a:r>
            <a:r>
              <a:rPr lang="en-US" dirty="0" smtClean="0"/>
              <a:t>).</a:t>
            </a:r>
          </a:p>
          <a:p>
            <a:pPr lvl="2"/>
            <a:r>
              <a:rPr lang="en-US" dirty="0"/>
              <a:t>However, reefs in the Persian </a:t>
            </a:r>
            <a:r>
              <a:rPr lang="en-US" dirty="0" smtClean="0"/>
              <a:t>			n        Gulf </a:t>
            </a:r>
            <a:r>
              <a:rPr lang="en-US" dirty="0"/>
              <a:t>have adapted to </a:t>
            </a:r>
            <a:r>
              <a:rPr lang="en-US" dirty="0" smtClean="0"/>
              <a:t>		               temperatures </a:t>
            </a:r>
            <a:r>
              <a:rPr lang="en-US" dirty="0"/>
              <a:t>of 13 °</a:t>
            </a:r>
            <a:r>
              <a:rPr lang="en-US" dirty="0" smtClean="0"/>
              <a:t>C in				             </a:t>
            </a:r>
            <a:r>
              <a:rPr lang="en-US" dirty="0"/>
              <a:t>winter and 38 °</a:t>
            </a:r>
            <a:r>
              <a:rPr lang="en-US" dirty="0" smtClean="0"/>
              <a:t>C </a:t>
            </a:r>
            <a:r>
              <a:rPr lang="en-US" dirty="0"/>
              <a:t>in summer</a:t>
            </a:r>
            <a:r>
              <a:rPr lang="en-US" dirty="0" smtClean="0"/>
              <a:t>.</a:t>
            </a:r>
          </a:p>
          <a:p>
            <a:r>
              <a:rPr lang="en-US" dirty="0" smtClean="0"/>
              <a:t>The precipitation for a coral 			        reef has a minimal effect			          because a coral reef is   			      within an ocean.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1" y="3124201"/>
            <a:ext cx="3886200" cy="3755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184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Invasive Species:</a:t>
            </a:r>
            <a:endParaRPr lang="en-US" dirty="0"/>
          </a:p>
        </p:txBody>
      </p:sp>
      <p:sp>
        <p:nvSpPr>
          <p:cNvPr id="3" name="Content Placeholder 2"/>
          <p:cNvSpPr>
            <a:spLocks noGrp="1"/>
          </p:cNvSpPr>
          <p:nvPr>
            <p:ph idx="1"/>
          </p:nvPr>
        </p:nvSpPr>
        <p:spPr/>
        <p:txBody>
          <a:bodyPr>
            <a:normAutofit/>
          </a:bodyPr>
          <a:lstStyle/>
          <a:p>
            <a:pPr lvl="3"/>
            <a:r>
              <a:rPr lang="en-US" sz="1600" dirty="0" smtClean="0"/>
              <a:t>Marine </a:t>
            </a:r>
            <a:r>
              <a:rPr lang="en-US" sz="1600" dirty="0"/>
              <a:t>algae have </a:t>
            </a:r>
            <a:r>
              <a:rPr lang="en-US" sz="1600" dirty="0" smtClean="0"/>
              <a:t>been:</a:t>
            </a:r>
          </a:p>
          <a:p>
            <a:pPr lvl="4"/>
            <a:r>
              <a:rPr lang="en-US" sz="1400" dirty="0"/>
              <a:t>Introduced to Hawaiian reefs.</a:t>
            </a:r>
          </a:p>
          <a:p>
            <a:pPr lvl="4"/>
            <a:r>
              <a:rPr lang="en-US" sz="1400" dirty="0"/>
              <a:t>For experimental aquaculture</a:t>
            </a:r>
          </a:p>
          <a:p>
            <a:pPr marL="68580" indent="0">
              <a:buNone/>
            </a:pPr>
            <a:endParaRPr lang="en-US" sz="1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609600"/>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34333" y="4419600"/>
            <a:ext cx="3752467" cy="1415772"/>
          </a:xfrm>
          <a:prstGeom prst="rect">
            <a:avLst/>
          </a:prstGeom>
          <a:noFill/>
        </p:spPr>
        <p:txBody>
          <a:bodyPr wrap="square" rtlCol="0">
            <a:spAutoFit/>
          </a:bodyPr>
          <a:lstStyle/>
          <a:p>
            <a:r>
              <a:rPr lang="en-US" dirty="0"/>
              <a:t>Lionfish </a:t>
            </a:r>
            <a:r>
              <a:rPr lang="en-US" sz="1400" dirty="0" smtClean="0"/>
              <a:t>(</a:t>
            </a:r>
            <a:r>
              <a:rPr lang="en-US" sz="1400" dirty="0" err="1" smtClean="0"/>
              <a:t>Pterois</a:t>
            </a:r>
            <a:r>
              <a:rPr lang="en-US" sz="1400" dirty="0" smtClean="0"/>
              <a:t> </a:t>
            </a:r>
            <a:r>
              <a:rPr lang="en-US" sz="1400" dirty="0" err="1"/>
              <a:t>volitans</a:t>
            </a:r>
            <a:r>
              <a:rPr lang="en-US" sz="1400" dirty="0"/>
              <a:t> and P. </a:t>
            </a:r>
            <a:r>
              <a:rPr lang="en-US" sz="1400" dirty="0" smtClean="0"/>
              <a:t>miles)</a:t>
            </a:r>
          </a:p>
          <a:p>
            <a:pPr marL="285750" indent="-285750">
              <a:buFont typeface="Arial" pitchFamily="34" charset="0"/>
              <a:buChar char="•"/>
            </a:pPr>
            <a:r>
              <a:rPr lang="en-US" sz="1350" dirty="0" smtClean="0"/>
              <a:t>Venomous spines.</a:t>
            </a:r>
          </a:p>
          <a:p>
            <a:pPr marL="285750" indent="-285750">
              <a:buFont typeface="Arial" pitchFamily="34" charset="0"/>
              <a:buChar char="•"/>
            </a:pPr>
            <a:r>
              <a:rPr lang="en-US" sz="1350" dirty="0" smtClean="0"/>
              <a:t>No natural predators</a:t>
            </a:r>
          </a:p>
          <a:p>
            <a:pPr marL="285750" indent="-285750">
              <a:buFont typeface="Arial" pitchFamily="34" charset="0"/>
              <a:buChar char="•"/>
            </a:pPr>
            <a:r>
              <a:rPr lang="en-US" sz="1350" dirty="0" smtClean="0"/>
              <a:t>Reproduces: a </a:t>
            </a:r>
            <a:r>
              <a:rPr lang="en-US" sz="1350" dirty="0"/>
              <a:t>single female </a:t>
            </a:r>
            <a:r>
              <a:rPr lang="en-US" sz="1350" dirty="0" smtClean="0"/>
              <a:t>produces more </a:t>
            </a:r>
            <a:r>
              <a:rPr lang="en-US" sz="1350" dirty="0"/>
              <a:t>than </a:t>
            </a:r>
            <a:r>
              <a:rPr lang="en-US" sz="1350" dirty="0" smtClean="0"/>
              <a:t>two million </a:t>
            </a:r>
            <a:r>
              <a:rPr lang="en-US" sz="1350" dirty="0"/>
              <a:t>eggs per year</a:t>
            </a:r>
            <a:r>
              <a:rPr lang="en-US" sz="1350" dirty="0" smtClean="0"/>
              <a:t>.</a:t>
            </a:r>
          </a:p>
          <a:p>
            <a:pPr marL="285750" indent="-285750">
              <a:buFont typeface="Arial" pitchFamily="34" charset="0"/>
              <a:buChar char="•"/>
            </a:pPr>
            <a:r>
              <a:rPr lang="en-US" sz="1350" dirty="0" smtClean="0"/>
              <a:t>Can live in many diverse habitats.</a:t>
            </a:r>
            <a:endParaRPr lang="en-US" sz="1400"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96616"/>
            <a:ext cx="4114800" cy="31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93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800" y="990600"/>
            <a:ext cx="3276600" cy="2092881"/>
          </a:xfrm>
          <a:prstGeom prst="rect">
            <a:avLst/>
          </a:prstGeom>
        </p:spPr>
        <p:txBody>
          <a:bodyPr wrap="square">
            <a:spAutoFit/>
          </a:bodyPr>
          <a:lstStyle/>
          <a:p>
            <a:r>
              <a:rPr lang="en-US" dirty="0" smtClean="0"/>
              <a:t>Blue Line Snapper</a:t>
            </a:r>
          </a:p>
          <a:p>
            <a:pPr marL="285750" indent="-285750">
              <a:buFont typeface="Arial" pitchFamily="34" charset="0"/>
              <a:buChar char="•"/>
            </a:pPr>
            <a:r>
              <a:rPr lang="en-US" sz="1400" dirty="0" smtClean="0"/>
              <a:t>Outcompetes other fish</a:t>
            </a:r>
          </a:p>
          <a:p>
            <a:pPr marL="285750" indent="-285750">
              <a:buFont typeface="Arial" pitchFamily="34" charset="0"/>
              <a:buChar char="•"/>
            </a:pPr>
            <a:r>
              <a:rPr lang="en-US" sz="1400" dirty="0" smtClean="0"/>
              <a:t>Dominates other fish for habitat in reefs.</a:t>
            </a:r>
          </a:p>
          <a:p>
            <a:pPr marL="285750" indent="-285750">
              <a:buFont typeface="Arial" pitchFamily="34" charset="0"/>
              <a:buChar char="•"/>
            </a:pPr>
            <a:r>
              <a:rPr lang="en-US" sz="1400" dirty="0" smtClean="0"/>
              <a:t>Parasitic nematode was a disease that was introduced to the coral reefs in Hawaii when the Blue Line Snapper was released.</a:t>
            </a:r>
            <a:endParaRPr lang="en-US"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762000"/>
            <a:ext cx="46863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57600"/>
            <a:ext cx="4191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876800" y="3886200"/>
            <a:ext cx="3429000" cy="1938992"/>
          </a:xfrm>
          <a:prstGeom prst="rect">
            <a:avLst/>
          </a:prstGeom>
          <a:noFill/>
        </p:spPr>
        <p:txBody>
          <a:bodyPr wrap="square" rtlCol="0">
            <a:spAutoFit/>
          </a:bodyPr>
          <a:lstStyle/>
          <a:p>
            <a:r>
              <a:rPr lang="en-US" dirty="0" smtClean="0"/>
              <a:t>Salvinia</a:t>
            </a:r>
          </a:p>
          <a:p>
            <a:pPr marL="285750" indent="-285750">
              <a:buFont typeface="Arial" pitchFamily="34" charset="0"/>
              <a:buChar char="•"/>
            </a:pPr>
            <a:r>
              <a:rPr lang="en-US" sz="1400" dirty="0" smtClean="0"/>
              <a:t>In 2003 Lake Wilson was over run with Salvinia.</a:t>
            </a:r>
          </a:p>
          <a:p>
            <a:pPr marL="285750" indent="-285750">
              <a:buFont typeface="Arial" pitchFamily="34" charset="0"/>
              <a:buChar char="•"/>
            </a:pPr>
            <a:r>
              <a:rPr lang="en-US" sz="1400" dirty="0" smtClean="0"/>
              <a:t>Cost Hawaii over one million dollars to clean up Lake Wilson.</a:t>
            </a:r>
          </a:p>
          <a:p>
            <a:pPr marL="285750" indent="-285750">
              <a:buFont typeface="Arial" pitchFamily="34" charset="0"/>
              <a:buChar char="•"/>
            </a:pPr>
            <a:r>
              <a:rPr lang="en-US" sz="1400" dirty="0" smtClean="0"/>
              <a:t>Outcompetes other fish for nutrients.</a:t>
            </a:r>
          </a:p>
          <a:p>
            <a:pPr marL="285750" indent="-285750">
              <a:buFont typeface="Arial" pitchFamily="34" charset="0"/>
              <a:buChar char="•"/>
            </a:pPr>
            <a:endParaRPr lang="en-US" dirty="0"/>
          </a:p>
        </p:txBody>
      </p:sp>
    </p:spTree>
    <p:extLst>
      <p:ext uri="{BB962C8B-B14F-4D97-AF65-F5344CB8AC3E}">
        <p14:creationId xmlns:p14="http://schemas.microsoft.com/office/powerpoint/2010/main" val="272769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1143000"/>
          </a:xfrm>
        </p:spPr>
        <p:txBody>
          <a:bodyPr/>
          <a:lstStyle/>
          <a:p>
            <a:r>
              <a:rPr lang="en-US" dirty="0" smtClean="0"/>
              <a:t>Important Abiotic Factors</a:t>
            </a:r>
            <a:endParaRPr lang="en-US" dirty="0"/>
          </a:p>
        </p:txBody>
      </p:sp>
      <p:sp>
        <p:nvSpPr>
          <p:cNvPr id="3" name="Content Placeholder 2"/>
          <p:cNvSpPr>
            <a:spLocks noGrp="1"/>
          </p:cNvSpPr>
          <p:nvPr>
            <p:ph idx="1"/>
          </p:nvPr>
        </p:nvSpPr>
        <p:spPr>
          <a:xfrm>
            <a:off x="1066800" y="1752600"/>
            <a:ext cx="6777317" cy="3848548"/>
          </a:xfrm>
        </p:spPr>
        <p:txBody>
          <a:bodyPr>
            <a:noAutofit/>
          </a:bodyPr>
          <a:lstStyle/>
          <a:p>
            <a:r>
              <a:rPr lang="en-US" sz="1600" b="1" i="1" dirty="0" smtClean="0"/>
              <a:t>Light</a:t>
            </a:r>
            <a:r>
              <a:rPr lang="en-US" sz="1600" dirty="0" smtClean="0"/>
              <a:t>:</a:t>
            </a:r>
          </a:p>
          <a:p>
            <a:pPr lvl="1"/>
            <a:r>
              <a:rPr lang="en-US" sz="1600" dirty="0" smtClean="0"/>
              <a:t>Key for </a:t>
            </a:r>
            <a:r>
              <a:rPr lang="en-US" sz="1600" dirty="0"/>
              <a:t>the </a:t>
            </a:r>
            <a:r>
              <a:rPr lang="en-US" sz="1600" dirty="0" smtClean="0"/>
              <a:t>mutual </a:t>
            </a:r>
            <a:r>
              <a:rPr lang="en-US" sz="1600" dirty="0"/>
              <a:t>relationship between </a:t>
            </a:r>
            <a:r>
              <a:rPr lang="en-US" sz="1600" dirty="0" smtClean="0"/>
              <a:t>coral </a:t>
            </a:r>
            <a:r>
              <a:rPr lang="en-US" sz="1600" dirty="0"/>
              <a:t>and </a:t>
            </a:r>
            <a:r>
              <a:rPr lang="en-US" sz="1600" dirty="0" smtClean="0"/>
              <a:t>zooxanthellae.</a:t>
            </a:r>
          </a:p>
          <a:p>
            <a:pPr lvl="1"/>
            <a:r>
              <a:rPr lang="en-US" sz="1600" dirty="0" smtClean="0"/>
              <a:t>Intensity </a:t>
            </a:r>
            <a:r>
              <a:rPr lang="en-US" sz="1600" dirty="0"/>
              <a:t>of light affects the growth and nutrition of the </a:t>
            </a:r>
            <a:r>
              <a:rPr lang="en-US" sz="1600" dirty="0" smtClean="0"/>
              <a:t>coral.</a:t>
            </a:r>
          </a:p>
          <a:p>
            <a:r>
              <a:rPr lang="en-US" sz="1600" b="1" i="1" dirty="0" smtClean="0"/>
              <a:t>Substrate</a:t>
            </a:r>
            <a:r>
              <a:rPr lang="en-US" sz="1600" dirty="0" smtClean="0"/>
              <a:t>:</a:t>
            </a:r>
          </a:p>
          <a:p>
            <a:pPr lvl="1"/>
            <a:r>
              <a:rPr lang="en-US" sz="1600" dirty="0" smtClean="0"/>
              <a:t>Environment </a:t>
            </a:r>
            <a:r>
              <a:rPr lang="en-US" sz="1600" dirty="0"/>
              <a:t>in which an organism </a:t>
            </a:r>
            <a:r>
              <a:rPr lang="en-US" sz="1600" dirty="0" smtClean="0"/>
              <a:t>lives.</a:t>
            </a:r>
          </a:p>
          <a:p>
            <a:pPr lvl="1"/>
            <a:r>
              <a:rPr lang="en-US" sz="1600" dirty="0" smtClean="0"/>
              <a:t>Surface on </a:t>
            </a:r>
            <a:r>
              <a:rPr lang="en-US" sz="1600" dirty="0"/>
              <a:t>which an organism grows or is attached</a:t>
            </a:r>
            <a:endParaRPr lang="en-US" sz="1600" dirty="0" smtClean="0"/>
          </a:p>
          <a:p>
            <a:r>
              <a:rPr lang="en-US" sz="1600" b="1" i="1" dirty="0" smtClean="0"/>
              <a:t>Wave</a:t>
            </a:r>
            <a:r>
              <a:rPr lang="en-US" sz="1600" dirty="0" smtClean="0"/>
              <a:t> </a:t>
            </a:r>
            <a:r>
              <a:rPr lang="en-US" sz="1600" b="1" i="1" dirty="0" smtClean="0"/>
              <a:t>forces</a:t>
            </a:r>
            <a:r>
              <a:rPr lang="en-US" sz="1600" dirty="0" smtClean="0"/>
              <a:t>:</a:t>
            </a:r>
          </a:p>
          <a:p>
            <a:pPr lvl="1"/>
            <a:r>
              <a:rPr lang="en-US" sz="1600" dirty="0" smtClean="0"/>
              <a:t>The Intensity of waves impacts the everyday life of coral reefs.</a:t>
            </a:r>
          </a:p>
          <a:p>
            <a:r>
              <a:rPr lang="en-US" sz="1600" b="1" i="1" dirty="0" smtClean="0"/>
              <a:t>Sediment</a:t>
            </a:r>
            <a:r>
              <a:rPr lang="en-US" sz="1600" dirty="0" smtClean="0"/>
              <a:t>:</a:t>
            </a:r>
          </a:p>
          <a:p>
            <a:pPr lvl="1"/>
            <a:r>
              <a:rPr lang="en-US" sz="1600" dirty="0" smtClean="0"/>
              <a:t>The amount of sediment dirt rocks etc.. </a:t>
            </a:r>
            <a:r>
              <a:rPr lang="en-US" sz="1600" dirty="0"/>
              <a:t>a</a:t>
            </a:r>
            <a:r>
              <a:rPr lang="en-US" sz="1600" dirty="0" smtClean="0"/>
              <a:t>ffect the coral reef by the amount of stone and dirt in the biome.</a:t>
            </a:r>
          </a:p>
          <a:p>
            <a:r>
              <a:rPr lang="en-US" sz="1600" b="1" i="1" dirty="0" smtClean="0"/>
              <a:t>Temperature:</a:t>
            </a:r>
          </a:p>
          <a:p>
            <a:pPr lvl="1"/>
            <a:r>
              <a:rPr lang="en-US" sz="1600" dirty="0" smtClean="0"/>
              <a:t>Coral grows optimally at water temperatures </a:t>
            </a:r>
            <a:r>
              <a:rPr lang="en-US" sz="1600" dirty="0"/>
              <a:t>between 25-29°C.</a:t>
            </a:r>
          </a:p>
        </p:txBody>
      </p:sp>
    </p:spTree>
    <p:extLst>
      <p:ext uri="{BB962C8B-B14F-4D97-AF65-F5344CB8AC3E}">
        <p14:creationId xmlns:p14="http://schemas.microsoft.com/office/powerpoint/2010/main" val="366118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024744" cy="1143000"/>
          </a:xfrm>
        </p:spPr>
        <p:txBody>
          <a:bodyPr/>
          <a:lstStyle/>
          <a:p>
            <a:r>
              <a:rPr lang="en-US" dirty="0" smtClean="0"/>
              <a:t>Ecological Services</a:t>
            </a:r>
            <a:endParaRPr lang="en-US" dirty="0"/>
          </a:p>
        </p:txBody>
      </p:sp>
      <p:sp>
        <p:nvSpPr>
          <p:cNvPr id="3" name="Content Placeholder 2"/>
          <p:cNvSpPr>
            <a:spLocks noGrp="1"/>
          </p:cNvSpPr>
          <p:nvPr>
            <p:ph idx="1"/>
          </p:nvPr>
        </p:nvSpPr>
        <p:spPr>
          <a:xfrm>
            <a:off x="533400" y="1600200"/>
            <a:ext cx="6777317" cy="3508977"/>
          </a:xfrm>
        </p:spPr>
        <p:txBody>
          <a:bodyPr>
            <a:normAutofit/>
          </a:bodyPr>
          <a:lstStyle/>
          <a:p>
            <a:r>
              <a:rPr lang="en-US" sz="1800" dirty="0"/>
              <a:t>Coral reefs are among the most productive </a:t>
            </a:r>
            <a:r>
              <a:rPr lang="en-US" sz="1800" dirty="0" smtClean="0"/>
              <a:t>and biologically </a:t>
            </a:r>
            <a:r>
              <a:rPr lang="en-US" sz="1800" dirty="0"/>
              <a:t>diverse ecosystems on </a:t>
            </a:r>
            <a:r>
              <a:rPr lang="en-US" sz="1800" dirty="0" smtClean="0"/>
              <a:t>Earth</a:t>
            </a:r>
          </a:p>
          <a:p>
            <a:pPr lvl="1"/>
            <a:r>
              <a:rPr lang="en-US" sz="1600" dirty="0" smtClean="0"/>
              <a:t>Produces10 percent </a:t>
            </a:r>
            <a:r>
              <a:rPr lang="en-US" sz="1600" dirty="0"/>
              <a:t>of the fish consumed by </a:t>
            </a:r>
            <a:r>
              <a:rPr lang="en-US" sz="1600" dirty="0" smtClean="0"/>
              <a:t>	humans(Smith</a:t>
            </a:r>
            <a:r>
              <a:rPr lang="en-US" sz="1600" dirty="0"/>
              <a:t>, 1978</a:t>
            </a:r>
            <a:r>
              <a:rPr lang="en-US" sz="1600" dirty="0" smtClean="0"/>
              <a:t>).</a:t>
            </a:r>
          </a:p>
          <a:p>
            <a:pPr lvl="1"/>
            <a:r>
              <a:rPr lang="en-US" sz="1800" dirty="0" smtClean="0"/>
              <a:t>Recreational possibilities.</a:t>
            </a:r>
          </a:p>
          <a:p>
            <a:pPr lvl="1"/>
            <a:r>
              <a:rPr lang="en-US" sz="1800" dirty="0" smtClean="0"/>
              <a:t>Coastal protection</a:t>
            </a:r>
          </a:p>
          <a:p>
            <a:pPr lvl="1"/>
            <a:r>
              <a:rPr lang="en-US" sz="1800" dirty="0" smtClean="0"/>
              <a:t>Aesthetic </a:t>
            </a:r>
            <a:r>
              <a:rPr lang="en-US" sz="1800" dirty="0"/>
              <a:t>and </a:t>
            </a:r>
            <a:r>
              <a:rPr lang="en-US" sz="1800" dirty="0" smtClean="0"/>
              <a:t>cultural benefits.</a:t>
            </a:r>
          </a:p>
          <a:p>
            <a:r>
              <a:rPr lang="en-US" dirty="0" smtClean="0"/>
              <a:t>Buffers Waves and Currents</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847344"/>
            <a:ext cx="2418614"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078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356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024744" cy="1143000"/>
          </a:xfrm>
        </p:spPr>
        <p:txBody>
          <a:bodyPr/>
          <a:lstStyle/>
          <a:p>
            <a:r>
              <a:rPr lang="en-US" dirty="0" smtClean="0"/>
              <a:t>Indicator Species</a:t>
            </a:r>
            <a:endParaRPr lang="en-US" dirty="0"/>
          </a:p>
        </p:txBody>
      </p:sp>
      <p:sp>
        <p:nvSpPr>
          <p:cNvPr id="3" name="Content Placeholder 2"/>
          <p:cNvSpPr>
            <a:spLocks noGrp="1"/>
          </p:cNvSpPr>
          <p:nvPr>
            <p:ph idx="1"/>
          </p:nvPr>
        </p:nvSpPr>
        <p:spPr>
          <a:xfrm>
            <a:off x="838200" y="2286000"/>
            <a:ext cx="7262308" cy="3508977"/>
          </a:xfrm>
        </p:spPr>
        <p:txBody>
          <a:bodyPr/>
          <a:lstStyle/>
          <a:p>
            <a:r>
              <a:rPr lang="en-US" dirty="0" smtClean="0"/>
              <a:t>Pebbled Butterfish                 		 (</a:t>
            </a:r>
            <a:r>
              <a:rPr lang="en-US" dirty="0" err="1" smtClean="0"/>
              <a:t>Chaetodon</a:t>
            </a:r>
            <a:r>
              <a:rPr lang="en-US" dirty="0" smtClean="0"/>
              <a:t> </a:t>
            </a:r>
            <a:r>
              <a:rPr lang="en-US" dirty="0" err="1" smtClean="0"/>
              <a:t>multicinctus</a:t>
            </a:r>
            <a:r>
              <a:rPr lang="en-US" dirty="0" smtClean="0"/>
              <a:t>)</a:t>
            </a:r>
            <a:endParaRPr lang="en-US" dirty="0"/>
          </a:p>
        </p:txBody>
      </p:sp>
      <p:pic>
        <p:nvPicPr>
          <p:cNvPr id="1026" name="Picture 2" descr="https://encrypted-tbn0.gstatic.com/images?q=tbn:ANd9GcTMubYmNOOaJJy6RA19vh4E3WfDmCGdEP6MWatr5HMyaE0mNTh-rn0YqW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05200"/>
            <a:ext cx="4038600" cy="30037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05400" y="990600"/>
            <a:ext cx="3429000" cy="5078313"/>
          </a:xfrm>
          <a:prstGeom prst="rect">
            <a:avLst/>
          </a:prstGeom>
          <a:noFill/>
        </p:spPr>
        <p:txBody>
          <a:bodyPr wrap="square" rtlCol="0">
            <a:spAutoFit/>
          </a:bodyPr>
          <a:lstStyle/>
          <a:p>
            <a:pPr marL="285750" indent="-285750">
              <a:buFont typeface="Arial" pitchFamily="34" charset="0"/>
              <a:buChar char="•"/>
            </a:pPr>
            <a:r>
              <a:rPr lang="en-US" dirty="0"/>
              <a:t>The distribution and</a:t>
            </a:r>
          </a:p>
          <a:p>
            <a:r>
              <a:rPr lang="en-US" dirty="0"/>
              <a:t>a</a:t>
            </a:r>
            <a:r>
              <a:rPr lang="en-US" dirty="0" smtClean="0"/>
              <a:t>mount of </a:t>
            </a:r>
            <a:r>
              <a:rPr lang="en-US" dirty="0"/>
              <a:t>these </a:t>
            </a:r>
            <a:r>
              <a:rPr lang="en-US" dirty="0" smtClean="0"/>
              <a:t>fish are </a:t>
            </a:r>
            <a:r>
              <a:rPr lang="en-US" dirty="0"/>
              <a:t>directly correlated with the distribution and </a:t>
            </a:r>
            <a:r>
              <a:rPr lang="en-US" dirty="0" smtClean="0"/>
              <a:t>amount of coral.</a:t>
            </a:r>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dirty="0" smtClean="0"/>
              <a:t>If </a:t>
            </a:r>
            <a:r>
              <a:rPr lang="en-US" dirty="0"/>
              <a:t>the corals are adversely affected by stressful environmental conditions, such </a:t>
            </a:r>
            <a:r>
              <a:rPr lang="en-US" dirty="0" smtClean="0"/>
              <a:t>as:</a:t>
            </a:r>
            <a:endParaRPr lang="en-US" dirty="0"/>
          </a:p>
          <a:p>
            <a:r>
              <a:rPr lang="en-US" dirty="0"/>
              <a:t>chronic low levels of pollution, their health will deteriorate.  </a:t>
            </a:r>
            <a:endParaRPr lang="en-US" dirty="0" smtClean="0"/>
          </a:p>
          <a:p>
            <a:endParaRPr lang="en-US" dirty="0"/>
          </a:p>
          <a:p>
            <a:pPr marL="285750" indent="-285750">
              <a:buFont typeface="Arial" pitchFamily="34" charset="0"/>
              <a:buChar char="•"/>
            </a:pPr>
            <a:r>
              <a:rPr lang="en-US" dirty="0" smtClean="0"/>
              <a:t>This </a:t>
            </a:r>
            <a:r>
              <a:rPr lang="en-US" dirty="0"/>
              <a:t>deterioration should </a:t>
            </a:r>
            <a:r>
              <a:rPr lang="en-US" dirty="0" smtClean="0"/>
              <a:t>is the </a:t>
            </a:r>
            <a:r>
              <a:rPr lang="en-US" dirty="0"/>
              <a:t>fishes which feed on them</a:t>
            </a:r>
          </a:p>
        </p:txBody>
      </p:sp>
    </p:spTree>
    <p:extLst>
      <p:ext uri="{BB962C8B-B14F-4D97-AF65-F5344CB8AC3E}">
        <p14:creationId xmlns:p14="http://schemas.microsoft.com/office/powerpoint/2010/main" val="115175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1562</TotalTime>
  <Words>645</Words>
  <Application>Microsoft Office PowerPoint</Application>
  <PresentationFormat>On-screen Show (4:3)</PresentationFormat>
  <Paragraphs>111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Austin</vt:lpstr>
      <vt:lpstr>The Coral Reef Biome</vt:lpstr>
      <vt:lpstr>Global location’s</vt:lpstr>
      <vt:lpstr>Temperature and Precipitation ranges of a Coral Reef</vt:lpstr>
      <vt:lpstr>Invasive Species:</vt:lpstr>
      <vt:lpstr>PowerPoint Presentation</vt:lpstr>
      <vt:lpstr>Important Abiotic Factors</vt:lpstr>
      <vt:lpstr>Ecological Services</vt:lpstr>
      <vt:lpstr>PowerPoint Presentation</vt:lpstr>
      <vt:lpstr>Indicator Species</vt:lpstr>
      <vt:lpstr>Resource Partitioning</vt:lpstr>
      <vt:lpstr>Common Animals</vt:lpstr>
      <vt:lpstr>Common Plants</vt:lpstr>
      <vt:lpstr>Threats to the Biome</vt:lpstr>
      <vt:lpstr>Animal Adaptations</vt:lpstr>
      <vt:lpstr>Keystone Species</vt:lpstr>
      <vt:lpstr>Endemic Species</vt:lpstr>
      <vt:lpstr>Works Cited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Coral Reef Biome</dc:title>
  <dc:creator>svetlana</dc:creator>
  <cp:lastModifiedBy>matthew.bostick</cp:lastModifiedBy>
  <cp:revision>22</cp:revision>
  <dcterms:created xsi:type="dcterms:W3CDTF">2012-12-04T16:21:29Z</dcterms:created>
  <dcterms:modified xsi:type="dcterms:W3CDTF">2012-12-12T14:47:34Z</dcterms:modified>
</cp:coreProperties>
</file>